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8" r:id="rId4"/>
    <p:sldId id="257" r:id="rId5"/>
    <p:sldId id="260" r:id="rId6"/>
    <p:sldId id="261" r:id="rId7"/>
    <p:sldId id="265" r:id="rId8"/>
    <p:sldId id="263" r:id="rId9"/>
    <p:sldId id="262" r:id="rId10"/>
    <p:sldId id="266" r:id="rId11"/>
    <p:sldId id="264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B4101E-B768-4547-91A5-CADE23BCBD9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F103DC-0641-467E-BED7-71E8538D190D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abio.rendina@ifsttar.fr" TargetMode="External"/><Relationship Id="rId2" Type="http://schemas.openxmlformats.org/officeDocument/2006/relationships/hyperlink" Target="mailto:leila.nadji@orange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ngya.xu@hotmail.com" TargetMode="External"/><Relationship Id="rId4" Type="http://schemas.openxmlformats.org/officeDocument/2006/relationships/hyperlink" Target="mailto:adamasy@yahoo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-paris-est.fr/f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c9wBseWlM" TargetMode="External"/><Relationship Id="rId2" Type="http://schemas.openxmlformats.org/officeDocument/2006/relationships/hyperlink" Target="mailto:seminaire.DUPE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-RBhtKMIf4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138121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Réunion</a:t>
            </a:r>
            <a:r>
              <a:rPr lang="en-US" sz="4000" dirty="0" smtClean="0"/>
              <a:t> de </a:t>
            </a:r>
            <a:r>
              <a:rPr lang="en-US" sz="4000" dirty="0" err="1" smtClean="0"/>
              <a:t>rentrée</a:t>
            </a:r>
            <a:r>
              <a:rPr lang="en-US" sz="4000" dirty="0" smtClean="0"/>
              <a:t> de </a:t>
            </a:r>
            <a:r>
              <a:rPr lang="en-US" sz="4000" dirty="0" err="1" smtClean="0"/>
              <a:t>l’école</a:t>
            </a:r>
            <a:r>
              <a:rPr lang="en-US" sz="4000" dirty="0" smtClean="0"/>
              <a:t> </a:t>
            </a:r>
            <a:r>
              <a:rPr lang="en-US" sz="4000" dirty="0" err="1" smtClean="0"/>
              <a:t>doctorale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OMI (</a:t>
            </a:r>
            <a:r>
              <a:rPr lang="en-US" sz="4000" dirty="0" err="1" smtClean="0"/>
              <a:t>Organisations</a:t>
            </a:r>
            <a:r>
              <a:rPr lang="en-US" sz="4000" dirty="0" smtClean="0"/>
              <a:t>, </a:t>
            </a:r>
            <a:r>
              <a:rPr lang="en-US" sz="4000" dirty="0" err="1" smtClean="0"/>
              <a:t>Marchés</a:t>
            </a:r>
            <a:r>
              <a:rPr lang="en-US" sz="4000" dirty="0" smtClean="0"/>
              <a:t>, Institutions)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8072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Directrice</a:t>
            </a:r>
            <a:r>
              <a:rPr lang="en-US" dirty="0"/>
              <a:t> : Sylvie </a:t>
            </a:r>
            <a:r>
              <a:rPr lang="en-US" dirty="0" smtClean="0"/>
              <a:t>Thoron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Secrétaire</a:t>
            </a:r>
            <a:r>
              <a:rPr lang="en-US" dirty="0" smtClean="0"/>
              <a:t> : </a:t>
            </a:r>
            <a:r>
              <a:rPr lang="en-US" dirty="0"/>
              <a:t>Nathalie </a:t>
            </a:r>
            <a:r>
              <a:rPr lang="en-US" dirty="0" err="1" smtClean="0"/>
              <a:t>Lourenço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Décembre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interlocuteurs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9396" y="1844824"/>
            <a:ext cx="6840760" cy="432048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/>
              <a:t>directrice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directeur</a:t>
            </a:r>
            <a:r>
              <a:rPr lang="en-US" dirty="0" smtClean="0"/>
              <a:t> de </a:t>
            </a:r>
            <a:r>
              <a:rPr lang="en-US" dirty="0" err="1" smtClean="0"/>
              <a:t>thèse</a:t>
            </a:r>
            <a:r>
              <a:rPr lang="en-US" dirty="0" smtClean="0"/>
              <a:t> et co-</a:t>
            </a:r>
            <a:r>
              <a:rPr lang="en-US" dirty="0" err="1" smtClean="0"/>
              <a:t>directeur</a:t>
            </a:r>
            <a:r>
              <a:rPr lang="en-US" dirty="0" smtClean="0"/>
              <a:t> le </a:t>
            </a:r>
            <a:r>
              <a:rPr lang="en-US" dirty="0" err="1" smtClean="0"/>
              <a:t>cas</a:t>
            </a:r>
            <a:r>
              <a:rPr lang="en-US" dirty="0" smtClean="0"/>
              <a:t> </a:t>
            </a:r>
            <a:r>
              <a:rPr lang="en-US" dirty="0" err="1" smtClean="0"/>
              <a:t>échéant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comité</a:t>
            </a:r>
            <a:r>
              <a:rPr lang="en-US" dirty="0" smtClean="0"/>
              <a:t> de </a:t>
            </a:r>
            <a:r>
              <a:rPr lang="en-US" dirty="0" err="1" smtClean="0"/>
              <a:t>suivi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directrice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le </a:t>
            </a:r>
            <a:r>
              <a:rPr lang="en-US" dirty="0" err="1" smtClean="0"/>
              <a:t>directeur</a:t>
            </a:r>
            <a:r>
              <a:rPr lang="en-US" dirty="0" smtClean="0"/>
              <a:t> du </a:t>
            </a:r>
            <a:r>
              <a:rPr lang="en-US" dirty="0" err="1" smtClean="0"/>
              <a:t>laboratoire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directrice</a:t>
            </a:r>
            <a:r>
              <a:rPr lang="en-US" dirty="0" smtClean="0"/>
              <a:t> et la </a:t>
            </a:r>
            <a:r>
              <a:rPr lang="en-US" dirty="0" err="1" smtClean="0"/>
              <a:t>secrétaire</a:t>
            </a:r>
            <a:r>
              <a:rPr lang="en-US" dirty="0" smtClean="0"/>
              <a:t> de </a:t>
            </a:r>
            <a:r>
              <a:rPr lang="en-US" dirty="0" err="1"/>
              <a:t>l’ED</a:t>
            </a:r>
            <a:r>
              <a:rPr lang="en-US" dirty="0"/>
              <a:t> </a:t>
            </a:r>
            <a:r>
              <a:rPr lang="en-US" dirty="0" smtClean="0"/>
              <a:t>OMI. </a:t>
            </a:r>
          </a:p>
          <a:p>
            <a:endParaRPr lang="en-US" dirty="0"/>
          </a:p>
          <a:p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représentants</a:t>
            </a:r>
            <a:r>
              <a:rPr lang="en-US" dirty="0" smtClean="0"/>
              <a:t> aux </a:t>
            </a:r>
            <a:r>
              <a:rPr lang="en-US" dirty="0" err="1" smtClean="0"/>
              <a:t>Conseils</a:t>
            </a:r>
            <a:r>
              <a:rPr lang="en-US" dirty="0" smtClean="0"/>
              <a:t> du </a:t>
            </a:r>
            <a:r>
              <a:rPr lang="en-US" dirty="0" err="1" smtClean="0"/>
              <a:t>laboratoire</a:t>
            </a:r>
            <a:r>
              <a:rPr lang="en-US" dirty="0" smtClean="0"/>
              <a:t> et </a:t>
            </a:r>
          </a:p>
          <a:p>
            <a:r>
              <a:rPr lang="en-US" dirty="0" smtClean="0"/>
              <a:t>Au </a:t>
            </a:r>
            <a:r>
              <a:rPr lang="en-US" dirty="0" err="1" smtClean="0"/>
              <a:t>conseil</a:t>
            </a:r>
            <a:r>
              <a:rPr lang="en-US" dirty="0" smtClean="0"/>
              <a:t> de </a:t>
            </a:r>
            <a:r>
              <a:rPr lang="en-US" dirty="0" err="1" smtClean="0"/>
              <a:t>l’école</a:t>
            </a:r>
            <a:r>
              <a:rPr lang="en-US" dirty="0" smtClean="0"/>
              <a:t> </a:t>
            </a:r>
            <a:r>
              <a:rPr lang="en-US" dirty="0" err="1" smtClean="0"/>
              <a:t>doctorale</a:t>
            </a:r>
            <a:r>
              <a:rPr lang="en-US" dirty="0"/>
              <a:t> 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Leila Nadji (LIPHA) </a:t>
            </a:r>
            <a:r>
              <a:rPr lang="en-US" dirty="0">
                <a:hlinkClick r:id="rId2"/>
              </a:rPr>
              <a:t>leila.nadji@orange.fr</a:t>
            </a:r>
            <a:endParaRPr lang="en-US" dirty="0"/>
          </a:p>
          <a:p>
            <a:pPr lvl="1"/>
            <a:r>
              <a:rPr lang="en-US" dirty="0"/>
              <a:t>Fabio Rendina (DEST) </a:t>
            </a:r>
            <a:r>
              <a:rPr lang="en-US" dirty="0">
                <a:hlinkClick r:id="rId3"/>
              </a:rPr>
              <a:t>fabio.rendina@ifsttar.fr</a:t>
            </a:r>
            <a:endParaRPr lang="en-US" dirty="0"/>
          </a:p>
          <a:p>
            <a:pPr lvl="1"/>
            <a:r>
              <a:rPr lang="en-US" dirty="0" smtClean="0"/>
              <a:t>Adama Sy (MIL) </a:t>
            </a:r>
            <a:r>
              <a:rPr lang="en-US" dirty="0" smtClean="0">
                <a:hlinkClick r:id="rId4"/>
              </a:rPr>
              <a:t>adamasy@yahoo.com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Mengya Xu (LIPHA) </a:t>
            </a:r>
            <a:r>
              <a:rPr lang="en-US" dirty="0" smtClean="0">
                <a:hlinkClick r:id="rId5"/>
              </a:rPr>
              <a:t>mengya.xu@hotmail.com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50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textes</a:t>
            </a:r>
            <a:r>
              <a:rPr lang="en-US" dirty="0" smtClean="0"/>
              <a:t> </a:t>
            </a:r>
            <a:r>
              <a:rPr lang="en-US" dirty="0" err="1" smtClean="0"/>
              <a:t>réglementaires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Arrêté du </a:t>
            </a:r>
            <a:r>
              <a:rPr lang="fr-FR" dirty="0" smtClean="0"/>
              <a:t>25 mai </a:t>
            </a:r>
            <a:r>
              <a:rPr lang="fr-FR" dirty="0"/>
              <a:t>2016 relatif à la formation doctorale (</a:t>
            </a:r>
            <a:r>
              <a:rPr lang="fr-FR" dirty="0" smtClean="0"/>
              <a:t>en remplacement de l’arrêté du 7 </a:t>
            </a:r>
            <a:r>
              <a:rPr lang="fr-FR" dirty="0"/>
              <a:t>août </a:t>
            </a:r>
            <a:r>
              <a:rPr lang="fr-FR" dirty="0" smtClean="0"/>
              <a:t>2006)</a:t>
            </a:r>
          </a:p>
          <a:p>
            <a:endParaRPr lang="fr-FR" dirty="0" smtClean="0"/>
          </a:p>
          <a:p>
            <a:r>
              <a:rPr lang="fr-FR" dirty="0" err="1" smtClean="0"/>
              <a:t>Réglement</a:t>
            </a:r>
            <a:r>
              <a:rPr lang="fr-FR" dirty="0" smtClean="0"/>
              <a:t> intérieur d’UPE</a:t>
            </a:r>
          </a:p>
          <a:p>
            <a:endParaRPr lang="fr-FR" dirty="0" smtClean="0"/>
          </a:p>
          <a:p>
            <a:r>
              <a:rPr lang="fr-FR" dirty="0" err="1" smtClean="0"/>
              <a:t>Réglement</a:t>
            </a:r>
            <a:r>
              <a:rPr lang="fr-FR" dirty="0" smtClean="0"/>
              <a:t> intérieur de l’ED OMI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0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Effectifs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331" y="2763838"/>
            <a:ext cx="48387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2014/2015 : 290 </a:t>
            </a:r>
            <a:r>
              <a:rPr lang="en-US" dirty="0" err="1" smtClean="0"/>
              <a:t>doctorants</a:t>
            </a:r>
            <a:r>
              <a:rPr lang="en-US" dirty="0" smtClean="0"/>
              <a:t>, 40 </a:t>
            </a:r>
            <a:r>
              <a:rPr lang="en-US" dirty="0" err="1" smtClean="0"/>
              <a:t>thèses</a:t>
            </a:r>
            <a:r>
              <a:rPr lang="en-US" dirty="0" smtClean="0"/>
              <a:t> </a:t>
            </a:r>
            <a:r>
              <a:rPr lang="en-US" dirty="0" err="1" smtClean="0"/>
              <a:t>soutenues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2015/2016 : </a:t>
            </a:r>
            <a:r>
              <a:rPr lang="en-US" dirty="0" smtClean="0"/>
              <a:t>263 </a:t>
            </a:r>
            <a:r>
              <a:rPr lang="en-US" dirty="0" err="1" smtClean="0"/>
              <a:t>doctorants</a:t>
            </a:r>
            <a:r>
              <a:rPr lang="en-US" dirty="0" smtClean="0"/>
              <a:t>, 26 theses </a:t>
            </a:r>
            <a:r>
              <a:rPr lang="en-US" dirty="0" err="1" smtClean="0"/>
              <a:t>soutenues</a:t>
            </a:r>
            <a:endParaRPr lang="en-US" dirty="0" smtClean="0"/>
          </a:p>
          <a:p>
            <a:r>
              <a:rPr lang="en-US" dirty="0" smtClean="0"/>
              <a:t>2016/2017 : </a:t>
            </a:r>
            <a:r>
              <a:rPr lang="en-US" dirty="0" smtClean="0"/>
              <a:t>258 </a:t>
            </a:r>
            <a:r>
              <a:rPr lang="en-US" dirty="0" err="1" smtClean="0"/>
              <a:t>doctorants</a:t>
            </a:r>
            <a:r>
              <a:rPr lang="en-US" dirty="0" smtClean="0"/>
              <a:t>, 43 theses </a:t>
            </a:r>
            <a:r>
              <a:rPr lang="en-US" dirty="0" err="1" smtClean="0"/>
              <a:t>soutenues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Journée</a:t>
            </a:r>
            <a:r>
              <a:rPr lang="en-US" sz="1800" dirty="0" smtClean="0"/>
              <a:t> </a:t>
            </a:r>
            <a:r>
              <a:rPr lang="en-US" sz="1800" dirty="0" err="1" smtClean="0"/>
              <a:t>rentrée</a:t>
            </a:r>
            <a:r>
              <a:rPr lang="en-US" sz="1800" dirty="0" smtClean="0"/>
              <a:t> </a:t>
            </a:r>
            <a:r>
              <a:rPr lang="en-US" sz="1800" dirty="0" err="1" smtClean="0"/>
              <a:t>école</a:t>
            </a:r>
            <a:r>
              <a:rPr lang="en-US" sz="1800" dirty="0" smtClean="0"/>
              <a:t> </a:t>
            </a:r>
            <a:r>
              <a:rPr lang="en-US" sz="1800" dirty="0" err="1" smtClean="0"/>
              <a:t>doctorale</a:t>
            </a:r>
            <a:r>
              <a:rPr lang="en-US" sz="1800" dirty="0" smtClean="0"/>
              <a:t> OMI </a:t>
            </a:r>
            <a:br>
              <a:rPr lang="en-US" sz="1800" dirty="0" smtClean="0"/>
            </a:br>
            <a:r>
              <a:rPr lang="en-US" sz="1800" dirty="0" err="1" smtClean="0"/>
              <a:t>mercredi</a:t>
            </a:r>
            <a:r>
              <a:rPr lang="en-US" sz="1800" dirty="0" smtClean="0"/>
              <a:t> 6 </a:t>
            </a:r>
            <a:r>
              <a:rPr lang="en-US" sz="1800" dirty="0" err="1" smtClean="0"/>
              <a:t>décembre</a:t>
            </a:r>
            <a:r>
              <a:rPr lang="en-US" sz="1800" dirty="0" smtClean="0"/>
              <a:t> </a:t>
            </a:r>
            <a:r>
              <a:rPr lang="en-US" sz="1800" dirty="0" smtClean="0"/>
              <a:t>2017</a:t>
            </a:r>
            <a:endParaRPr lang="en-US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17" y="2348880"/>
            <a:ext cx="2991056" cy="1680161"/>
          </a:xfrm>
        </p:spPr>
      </p:pic>
    </p:spTree>
    <p:extLst>
      <p:ext uri="{BB962C8B-B14F-4D97-AF65-F5344CB8AC3E}">
        <p14:creationId xmlns:p14="http://schemas.microsoft.com/office/powerpoint/2010/main" val="5979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92" y="620688"/>
            <a:ext cx="729261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03648" y="1794935"/>
            <a:ext cx="6552728" cy="1828090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www.univ-paris-est.fr/fr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 err="1" smtClean="0"/>
              <a:t>Une</a:t>
            </a:r>
            <a:r>
              <a:rPr lang="en-US" sz="4000" dirty="0" smtClean="0"/>
              <a:t> </a:t>
            </a:r>
            <a:r>
              <a:rPr lang="en-US" sz="4000" dirty="0" err="1" smtClean="0"/>
              <a:t>école</a:t>
            </a:r>
            <a:r>
              <a:rPr lang="en-US" sz="4000" dirty="0" smtClean="0"/>
              <a:t> </a:t>
            </a:r>
            <a:r>
              <a:rPr lang="en-US" sz="4000" dirty="0" err="1" smtClean="0"/>
              <a:t>doctorale</a:t>
            </a:r>
            <a:r>
              <a:rPr lang="en-US" sz="4000" dirty="0"/>
              <a:t> </a:t>
            </a:r>
            <a:r>
              <a:rPr lang="en-US" sz="4000" dirty="0" err="1" smtClean="0"/>
              <a:t>pluridisciplinaire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Sept </a:t>
            </a:r>
            <a:r>
              <a:rPr lang="en-US" sz="4000" dirty="0" err="1" smtClean="0"/>
              <a:t>unités</a:t>
            </a:r>
            <a:r>
              <a:rPr lang="en-US" sz="4000" dirty="0" smtClean="0"/>
              <a:t> </a:t>
            </a:r>
            <a:r>
              <a:rPr lang="en-US" sz="4000" dirty="0"/>
              <a:t>de </a:t>
            </a:r>
            <a:r>
              <a:rPr lang="en-US" sz="4000" dirty="0" err="1" smtClean="0"/>
              <a:t>recherche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532859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DEST</a:t>
            </a:r>
            <a:r>
              <a:rPr lang="fr-FR" dirty="0" smtClean="0"/>
              <a:t> (Département </a:t>
            </a:r>
            <a:r>
              <a:rPr lang="fr-FR" dirty="0"/>
              <a:t>Économie et Sociologie des </a:t>
            </a:r>
            <a:r>
              <a:rPr lang="fr-FR" dirty="0" smtClean="0"/>
              <a:t>Transports), Tutelle </a:t>
            </a:r>
            <a:r>
              <a:rPr lang="fr-FR" dirty="0"/>
              <a:t>: </a:t>
            </a:r>
            <a:r>
              <a:rPr lang="fr-FR" dirty="0" smtClean="0"/>
              <a:t>IFSTTAR (Institut français des sciences et technologies des transports, de l’aménagement et des réseaux), Economie, Sociologie. 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ERUDITE</a:t>
            </a:r>
            <a:r>
              <a:rPr lang="fr-FR" dirty="0" smtClean="0"/>
              <a:t> (Équipe </a:t>
            </a:r>
            <a:r>
              <a:rPr lang="fr-FR" dirty="0"/>
              <a:t>de recherche sur l'utilisation des données individuelles temporelles en </a:t>
            </a:r>
            <a:r>
              <a:rPr lang="fr-FR" dirty="0" smtClean="0"/>
              <a:t>économie), </a:t>
            </a:r>
            <a:r>
              <a:rPr lang="fr-FR" dirty="0"/>
              <a:t>EA </a:t>
            </a:r>
            <a:r>
              <a:rPr lang="fr-FR" dirty="0" smtClean="0"/>
              <a:t>437 UPEC et UPEM, Economie.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b="1" dirty="0"/>
              <a:t>IRG </a:t>
            </a:r>
            <a:r>
              <a:rPr lang="fr-FR" dirty="0"/>
              <a:t> </a:t>
            </a:r>
            <a:r>
              <a:rPr lang="fr-FR" dirty="0" smtClean="0"/>
              <a:t>(Institut </a:t>
            </a:r>
            <a:r>
              <a:rPr lang="fr-FR" dirty="0"/>
              <a:t>de recherche en </a:t>
            </a:r>
            <a:r>
              <a:rPr lang="fr-FR" dirty="0" smtClean="0"/>
              <a:t>gestion), EA </a:t>
            </a:r>
            <a:r>
              <a:rPr lang="fr-FR" dirty="0"/>
              <a:t>2354 UPEC et UPEM, </a:t>
            </a:r>
            <a:r>
              <a:rPr lang="fr-FR" dirty="0" smtClean="0"/>
              <a:t>Gestion.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LIPHA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fr-FR" dirty="0" smtClean="0"/>
              <a:t>Laboratoire interdisciplinaire d’étude du politique Hannah Arendt),</a:t>
            </a:r>
            <a:r>
              <a:rPr lang="en-US" dirty="0" smtClean="0"/>
              <a:t> EA 7373 </a:t>
            </a:r>
            <a:r>
              <a:rPr lang="fr-FR" dirty="0"/>
              <a:t>UPEC et UPEM</a:t>
            </a:r>
            <a:r>
              <a:rPr lang="en-US" dirty="0" smtClean="0"/>
              <a:t>, Sciences </a:t>
            </a:r>
            <a:r>
              <a:rPr lang="en-US" dirty="0" err="1"/>
              <a:t>P</a:t>
            </a:r>
            <a:r>
              <a:rPr lang="en-US" dirty="0" err="1" smtClean="0"/>
              <a:t>olitiques</a:t>
            </a:r>
            <a:r>
              <a:rPr lang="en-US" dirty="0" smtClean="0"/>
              <a:t>, Droit, </a:t>
            </a:r>
            <a:r>
              <a:rPr lang="en-US" dirty="0" err="1"/>
              <a:t>E</a:t>
            </a:r>
            <a:r>
              <a:rPr lang="en-US" dirty="0" err="1" smtClean="0"/>
              <a:t>conomie</a:t>
            </a:r>
            <a:r>
              <a:rPr lang="en-US" dirty="0" smtClean="0"/>
              <a:t>, </a:t>
            </a:r>
            <a:r>
              <a:rPr lang="en-US" dirty="0" err="1"/>
              <a:t>G</a:t>
            </a:r>
            <a:r>
              <a:rPr lang="en-US" dirty="0" err="1" smtClean="0"/>
              <a:t>estion</a:t>
            </a:r>
            <a:r>
              <a:rPr lang="en-US" dirty="0" smtClean="0"/>
              <a:t>, </a:t>
            </a:r>
            <a:r>
              <a:rPr lang="en-US" dirty="0" err="1"/>
              <a:t>S</a:t>
            </a:r>
            <a:r>
              <a:rPr lang="en-US" dirty="0" err="1" smtClean="0"/>
              <a:t>ociologie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hilosophie</a:t>
            </a:r>
            <a:r>
              <a:rPr lang="en-US" dirty="0" smtClean="0"/>
              <a:t> </a:t>
            </a:r>
            <a:r>
              <a:rPr lang="en-US" dirty="0" err="1" smtClean="0"/>
              <a:t>Pratique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LATTS </a:t>
            </a:r>
            <a:r>
              <a:rPr lang="fr-FR" dirty="0" smtClean="0"/>
              <a:t>(Laboratoire </a:t>
            </a:r>
            <a:r>
              <a:rPr lang="fr-FR" dirty="0"/>
              <a:t>Techniques, Territoires, Sociétés - Axe gestion technique des entreprises et des </a:t>
            </a:r>
            <a:r>
              <a:rPr lang="fr-FR" dirty="0" smtClean="0"/>
              <a:t>administrations </a:t>
            </a:r>
            <a:r>
              <a:rPr lang="fr-FR" dirty="0"/>
              <a:t>- Axe </a:t>
            </a:r>
            <a:r>
              <a:rPr lang="fr-FR" dirty="0" smtClean="0"/>
              <a:t>infrastructure numérique), </a:t>
            </a:r>
            <a:r>
              <a:rPr lang="fr-FR" dirty="0"/>
              <a:t>UMR </a:t>
            </a:r>
            <a:r>
              <a:rPr lang="fr-FR" dirty="0" smtClean="0"/>
              <a:t>8134 UPEM et CNRS, Sociologie.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LISIS </a:t>
            </a:r>
            <a:r>
              <a:rPr lang="fr-FR" dirty="0" smtClean="0"/>
              <a:t>(Laboratoire </a:t>
            </a:r>
            <a:r>
              <a:rPr lang="fr-FR" dirty="0"/>
              <a:t>Interdisciplinaire Sciences Innovations </a:t>
            </a:r>
            <a:r>
              <a:rPr lang="fr-FR" dirty="0" smtClean="0"/>
              <a:t>Sociétés)</a:t>
            </a:r>
            <a:r>
              <a:rPr lang="en-US" dirty="0" smtClean="0"/>
              <a:t>, </a:t>
            </a:r>
            <a:r>
              <a:rPr lang="fr-FR" dirty="0" smtClean="0"/>
              <a:t>UR 1326 INRA, Sociologie.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MIL </a:t>
            </a:r>
            <a:r>
              <a:rPr lang="fr-FR" dirty="0" smtClean="0"/>
              <a:t>(Marchés</a:t>
            </a:r>
            <a:r>
              <a:rPr lang="fr-FR" dirty="0"/>
              <a:t>, Institutions, </a:t>
            </a:r>
            <a:r>
              <a:rPr lang="fr-FR" dirty="0" smtClean="0"/>
              <a:t>Libertés), EA 7382 UPEC, Droit.</a:t>
            </a:r>
          </a:p>
        </p:txBody>
      </p:sp>
    </p:spTree>
    <p:extLst>
      <p:ext uri="{BB962C8B-B14F-4D97-AF65-F5344CB8AC3E}">
        <p14:creationId xmlns:p14="http://schemas.microsoft.com/office/powerpoint/2010/main" val="4905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5465" y="548680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rendez-vous</a:t>
            </a:r>
            <a:r>
              <a:rPr lang="en-US" dirty="0" smtClean="0"/>
              <a:t> </a:t>
            </a:r>
            <a:r>
              <a:rPr lang="en-US" dirty="0" err="1" smtClean="0"/>
              <a:t>importants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28800"/>
            <a:ext cx="6840760" cy="46085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Le Séminaire DUPE (</a:t>
            </a:r>
            <a:r>
              <a:rPr lang="en-US" dirty="0" err="1" smtClean="0"/>
              <a:t>Doctorants</a:t>
            </a:r>
            <a:r>
              <a:rPr lang="en-US" dirty="0" smtClean="0"/>
              <a:t> </a:t>
            </a:r>
            <a:r>
              <a:rPr lang="en-US" dirty="0" err="1" smtClean="0"/>
              <a:t>d’Université</a:t>
            </a:r>
            <a:r>
              <a:rPr lang="en-US" dirty="0" smtClean="0"/>
              <a:t> Paris-</a:t>
            </a:r>
            <a:r>
              <a:rPr lang="en-US" dirty="0" err="1" smtClean="0"/>
              <a:t>Est</a:t>
            </a:r>
            <a:r>
              <a:rPr lang="en-US" dirty="0" smtClean="0"/>
              <a:t>) 17 </a:t>
            </a:r>
            <a:r>
              <a:rPr lang="en-US" dirty="0" err="1" smtClean="0"/>
              <a:t>janvier</a:t>
            </a:r>
            <a:r>
              <a:rPr lang="en-US" dirty="0" smtClean="0"/>
              <a:t> (</a:t>
            </a:r>
            <a:r>
              <a:rPr lang="en-US" dirty="0" err="1" smtClean="0"/>
              <a:t>soumissions</a:t>
            </a:r>
            <a:r>
              <a:rPr lang="en-US" dirty="0" smtClean="0"/>
              <a:t> 15 </a:t>
            </a:r>
            <a:r>
              <a:rPr lang="en-US" dirty="0" err="1" smtClean="0"/>
              <a:t>décembre</a:t>
            </a:r>
            <a:r>
              <a:rPr lang="en-US" dirty="0" smtClean="0"/>
              <a:t>). </a:t>
            </a:r>
            <a:r>
              <a:rPr lang="en-US" dirty="0" err="1" smtClean="0"/>
              <a:t>Sousmissions</a:t>
            </a:r>
            <a:r>
              <a:rPr lang="en-US" dirty="0" smtClean="0"/>
              <a:t> à : </a:t>
            </a:r>
            <a:r>
              <a:rPr lang="fr-FR" u="sng" dirty="0">
                <a:hlinkClick r:id="rId2"/>
              </a:rPr>
              <a:t>seminaire.DUPE@gmail.com</a:t>
            </a:r>
            <a:r>
              <a:rPr lang="fr-FR" dirty="0"/>
              <a:t> 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Première </a:t>
            </a:r>
            <a:r>
              <a:rPr lang="en-US" dirty="0" err="1" smtClean="0"/>
              <a:t>année</a:t>
            </a:r>
            <a:r>
              <a:rPr lang="en-US" dirty="0" smtClean="0"/>
              <a:t> : la </a:t>
            </a:r>
            <a:r>
              <a:rPr lang="en-US" b="1" dirty="0" smtClean="0"/>
              <a:t>JEDOMI</a:t>
            </a:r>
            <a:r>
              <a:rPr lang="en-US" dirty="0" smtClean="0"/>
              <a:t>, 8 </a:t>
            </a:r>
            <a:r>
              <a:rPr lang="en-US" dirty="0" err="1" smtClean="0"/>
              <a:t>Février</a:t>
            </a:r>
            <a:r>
              <a:rPr lang="en-US" dirty="0" smtClean="0"/>
              <a:t> 2018. </a:t>
            </a:r>
            <a:r>
              <a:rPr lang="en-US" dirty="0" err="1" smtClean="0"/>
              <a:t>Conférencier</a:t>
            </a:r>
            <a:r>
              <a:rPr lang="en-US" dirty="0" smtClean="0"/>
              <a:t> invite : </a:t>
            </a:r>
            <a:r>
              <a:rPr lang="en-US" b="1" dirty="0" smtClean="0"/>
              <a:t>Philippe Steiner</a:t>
            </a:r>
            <a:r>
              <a:rPr lang="en-US" dirty="0" smtClean="0"/>
              <a:t>, “</a:t>
            </a:r>
            <a:r>
              <a:rPr lang="fr-FR" b="1" dirty="0"/>
              <a:t>Donner... Une histoire de l'altruisme</a:t>
            </a:r>
            <a:r>
              <a:rPr lang="en-US" dirty="0" smtClean="0"/>
              <a:t>”.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Les </a:t>
            </a:r>
            <a:r>
              <a:rPr lang="en-US" dirty="0" err="1" smtClean="0"/>
              <a:t>doctoriales</a:t>
            </a:r>
            <a:r>
              <a:rPr lang="en-US" dirty="0" smtClean="0"/>
              <a:t> : un </a:t>
            </a:r>
            <a:r>
              <a:rPr lang="en-US" dirty="0" err="1" smtClean="0"/>
              <a:t>séminaire</a:t>
            </a:r>
            <a:r>
              <a:rPr lang="en-US" dirty="0" smtClean="0"/>
              <a:t> </a:t>
            </a:r>
            <a:r>
              <a:rPr lang="en-US" dirty="0" err="1" smtClean="0"/>
              <a:t>résidentiel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semaine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www.youtube.com/watch?v=kGc9wBseWlM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Ma </a:t>
            </a:r>
            <a:r>
              <a:rPr lang="en-US" dirty="0" err="1" smtClean="0"/>
              <a:t>thèse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180 </a:t>
            </a:r>
            <a:r>
              <a:rPr lang="en-US" dirty="0" err="1" smtClean="0"/>
              <a:t>secondes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>
                <a:hlinkClick r:id="rId4"/>
              </a:rPr>
              <a:t>https://www.youtube.com/watch?v=-</a:t>
            </a:r>
            <a:r>
              <a:rPr lang="en-US" dirty="0" smtClean="0">
                <a:hlinkClick r:id="rId4"/>
              </a:rPr>
              <a:t>RBhtKMIf4k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Audition </a:t>
            </a:r>
            <a:r>
              <a:rPr lang="en-US" dirty="0" err="1" smtClean="0"/>
              <a:t>devant</a:t>
            </a:r>
            <a:r>
              <a:rPr lang="en-US" dirty="0" smtClean="0"/>
              <a:t> le </a:t>
            </a:r>
            <a:r>
              <a:rPr lang="en-US" dirty="0" err="1" smtClean="0"/>
              <a:t>Comité</a:t>
            </a:r>
            <a:r>
              <a:rPr lang="en-US" dirty="0" smtClean="0"/>
              <a:t> de </a:t>
            </a:r>
            <a:r>
              <a:rPr lang="en-US" dirty="0" err="1" smtClean="0"/>
              <a:t>suivi</a:t>
            </a:r>
            <a:r>
              <a:rPr lang="en-US" dirty="0" smtClean="0"/>
              <a:t> à </a:t>
            </a:r>
            <a:r>
              <a:rPr lang="en-US" dirty="0" err="1" smtClean="0"/>
              <a:t>partir</a:t>
            </a:r>
            <a:r>
              <a:rPr lang="en-US" dirty="0" smtClean="0"/>
              <a:t> de la </a:t>
            </a:r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réinscription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La </a:t>
            </a:r>
            <a:r>
              <a:rPr lang="en-US" dirty="0" err="1" smtClean="0"/>
              <a:t>soutenance</a:t>
            </a:r>
            <a:r>
              <a:rPr lang="en-US" dirty="0" smtClean="0"/>
              <a:t> !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Le prix de </a:t>
            </a:r>
            <a:r>
              <a:rPr lang="en-US" dirty="0" err="1" smtClean="0"/>
              <a:t>thèse</a:t>
            </a:r>
            <a:r>
              <a:rPr lang="en-US" dirty="0" smtClean="0"/>
              <a:t> UPE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01208"/>
            <a:ext cx="792088" cy="73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8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formation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Vous devez suivre trente heures </a:t>
            </a:r>
            <a:r>
              <a:rPr lang="fr-FR" dirty="0"/>
              <a:t>de </a:t>
            </a:r>
            <a:r>
              <a:rPr lang="fr-FR" dirty="0" smtClean="0"/>
              <a:t>formation par an sur trois ans. </a:t>
            </a:r>
          </a:p>
          <a:p>
            <a:endParaRPr lang="fr-FR" dirty="0" smtClean="0"/>
          </a:p>
          <a:p>
            <a:r>
              <a:rPr lang="fr-FR" dirty="0" smtClean="0"/>
              <a:t>Ces </a:t>
            </a:r>
            <a:r>
              <a:rPr lang="fr-FR" dirty="0"/>
              <a:t>formations sont offertes, </a:t>
            </a:r>
            <a:endParaRPr lang="fr-FR" dirty="0" smtClean="0"/>
          </a:p>
          <a:p>
            <a:pPr lvl="1"/>
            <a:r>
              <a:rPr lang="fr-FR" dirty="0" smtClean="0"/>
              <a:t>soit </a:t>
            </a:r>
            <a:r>
              <a:rPr lang="fr-FR" dirty="0"/>
              <a:t>par </a:t>
            </a:r>
            <a:r>
              <a:rPr lang="fr-FR" dirty="0" smtClean="0"/>
              <a:t>le Département des études doctorales (catalogue), </a:t>
            </a:r>
          </a:p>
          <a:p>
            <a:pPr lvl="1"/>
            <a:r>
              <a:rPr lang="fr-FR" dirty="0" smtClean="0"/>
              <a:t>soit </a:t>
            </a:r>
            <a:r>
              <a:rPr lang="fr-FR" dirty="0"/>
              <a:t>par </a:t>
            </a:r>
            <a:r>
              <a:rPr lang="fr-FR" dirty="0" smtClean="0"/>
              <a:t>l’École ou ses unités de recherche.</a:t>
            </a:r>
          </a:p>
          <a:p>
            <a:pPr lvl="1"/>
            <a:r>
              <a:rPr lang="fr-FR" dirty="0" smtClean="0"/>
              <a:t>Vous pouvez aussi en trouver vous-même ailleurs.</a:t>
            </a:r>
          </a:p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heures de formation effectuées au-delà de </a:t>
            </a:r>
            <a:r>
              <a:rPr lang="fr-FR" dirty="0" smtClean="0"/>
              <a:t>la trentième </a:t>
            </a:r>
            <a:r>
              <a:rPr lang="fr-FR" dirty="0"/>
              <a:t>heure sont reportées sur l’année </a:t>
            </a:r>
            <a:r>
              <a:rPr lang="fr-FR" dirty="0" smtClean="0"/>
              <a:t>suivante.</a:t>
            </a:r>
          </a:p>
          <a:p>
            <a:endParaRPr lang="fr-FR" dirty="0" smtClean="0"/>
          </a:p>
          <a:p>
            <a:r>
              <a:rPr lang="fr-FR" dirty="0"/>
              <a:t>C’est un minimum. </a:t>
            </a:r>
            <a:r>
              <a:rPr lang="fr-FR" dirty="0" smtClean="0"/>
              <a:t>Vous pouvez toujours faire davantage d’heures selon vos besoins.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5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1794" y="692696"/>
            <a:ext cx="6965245" cy="1202485"/>
          </a:xfrm>
        </p:spPr>
        <p:txBody>
          <a:bodyPr/>
          <a:lstStyle/>
          <a:p>
            <a:r>
              <a:rPr lang="en-US" dirty="0" smtClean="0"/>
              <a:t>La formation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628800"/>
            <a:ext cx="7344816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Il est aussi possible de valider, au titre de cette obligation, </a:t>
            </a:r>
            <a:r>
              <a:rPr lang="fr-FR" dirty="0" smtClean="0"/>
              <a:t>les cinq </a:t>
            </a:r>
            <a:r>
              <a:rPr lang="fr-FR" dirty="0"/>
              <a:t>autres unités de formation </a:t>
            </a:r>
            <a:r>
              <a:rPr lang="fr-FR" dirty="0" smtClean="0"/>
              <a:t>suivantes.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17" y="2636912"/>
            <a:ext cx="6477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1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Soutiens financiers de l’Université Paris-Est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276872"/>
            <a:ext cx="6912768" cy="388843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Bourse d’aide à la mobilité</a:t>
            </a:r>
            <a:r>
              <a:rPr lang="fr-FR" dirty="0" smtClean="0"/>
              <a:t>, dossier </a:t>
            </a:r>
            <a:r>
              <a:rPr lang="fr-FR" dirty="0"/>
              <a:t>à déposer en </a:t>
            </a:r>
            <a:r>
              <a:rPr lang="fr-FR" dirty="0" smtClean="0"/>
              <a:t>novembre. Procédure : Onglet </a:t>
            </a:r>
            <a:r>
              <a:rPr lang="fr-FR" i="1" dirty="0" smtClean="0"/>
              <a:t>appel à </a:t>
            </a:r>
            <a:r>
              <a:rPr lang="fr-FR" dirty="0" smtClean="0"/>
              <a:t>projets, candidature, site UPE.</a:t>
            </a:r>
          </a:p>
          <a:p>
            <a:endParaRPr lang="fr-FR" dirty="0"/>
          </a:p>
          <a:p>
            <a:r>
              <a:rPr lang="fr-FR" b="1" dirty="0" smtClean="0"/>
              <a:t>Bourse d’aide à la cotutelle</a:t>
            </a:r>
            <a:r>
              <a:rPr lang="fr-FR" dirty="0"/>
              <a:t>, dossier à déposer en novembre, pour </a:t>
            </a:r>
            <a:r>
              <a:rPr lang="fr-FR" dirty="0" smtClean="0"/>
              <a:t>1, 2 ou 3 </a:t>
            </a:r>
            <a:r>
              <a:rPr lang="en-US" dirty="0" err="1" smtClean="0"/>
              <a:t>années</a:t>
            </a:r>
            <a:r>
              <a:rPr lang="en-US" dirty="0" smtClean="0"/>
              <a:t>. </a:t>
            </a:r>
            <a:r>
              <a:rPr lang="fr-FR" dirty="0" smtClean="0"/>
              <a:t>Procédure </a:t>
            </a:r>
            <a:r>
              <a:rPr lang="fr-FR" dirty="0"/>
              <a:t>: </a:t>
            </a:r>
            <a:r>
              <a:rPr lang="fr-FR" dirty="0" smtClean="0"/>
              <a:t>Onglet </a:t>
            </a:r>
            <a:r>
              <a:rPr lang="fr-FR" i="1" dirty="0" smtClean="0"/>
              <a:t>appel </a:t>
            </a:r>
            <a:r>
              <a:rPr lang="fr-FR" i="1" dirty="0"/>
              <a:t>à projets, candidature, </a:t>
            </a:r>
            <a:r>
              <a:rPr lang="fr-FR" dirty="0"/>
              <a:t>site UPE.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Remarque : la </a:t>
            </a:r>
            <a:r>
              <a:rPr lang="en-US" dirty="0" err="1" smtClean="0"/>
              <a:t>cotutelle</a:t>
            </a:r>
            <a:r>
              <a:rPr lang="en-US" dirty="0" smtClean="0"/>
              <a:t> ne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engagée</a:t>
            </a:r>
            <a:r>
              <a:rPr lang="en-US" dirty="0" smtClean="0"/>
              <a:t> que la première </a:t>
            </a:r>
            <a:r>
              <a:rPr lang="en-US" dirty="0" err="1" smtClean="0"/>
              <a:t>année</a:t>
            </a:r>
            <a:r>
              <a:rPr lang="en-US" dirty="0" smtClean="0"/>
              <a:t> </a:t>
            </a:r>
            <a:r>
              <a:rPr lang="en-US" dirty="0" err="1" smtClean="0"/>
              <a:t>d’inscription</a:t>
            </a:r>
            <a:r>
              <a:rPr lang="en-US" dirty="0" smtClean="0"/>
              <a:t> (</a:t>
            </a:r>
            <a:r>
              <a:rPr lang="en-US" dirty="0" err="1" smtClean="0"/>
              <a:t>Arrêté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à la formation </a:t>
            </a:r>
            <a:r>
              <a:rPr lang="en-US" dirty="0" err="1" smtClean="0"/>
              <a:t>doctorale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Soutien</a:t>
            </a:r>
            <a:r>
              <a:rPr lang="en-US" dirty="0" smtClean="0"/>
              <a:t> financier de </a:t>
            </a:r>
            <a:r>
              <a:rPr lang="en-US" dirty="0" err="1" smtClean="0"/>
              <a:t>l’école</a:t>
            </a:r>
            <a:r>
              <a:rPr lang="en-US" dirty="0" smtClean="0"/>
              <a:t> </a:t>
            </a:r>
            <a:r>
              <a:rPr lang="en-US" dirty="0" err="1" smtClean="0"/>
              <a:t>doctorale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2119256"/>
            <a:ext cx="6912768" cy="41180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L’école doctorale accorde des co-financements en collaboration avec votre laboratoire pour les missions suivantes :</a:t>
            </a:r>
          </a:p>
          <a:p>
            <a:r>
              <a:rPr lang="fr-FR" dirty="0" smtClean="0"/>
              <a:t>Colloques, conférences auxquels vous présentez vos travaux. </a:t>
            </a:r>
          </a:p>
          <a:p>
            <a:pPr marL="0" indent="0">
              <a:buNone/>
            </a:pPr>
            <a:r>
              <a:rPr lang="fr-FR" dirty="0" smtClean="0"/>
              <a:t>	Procédure: Point [34] Règlement Intérieur ED. </a:t>
            </a:r>
          </a:p>
          <a:p>
            <a:r>
              <a:rPr lang="fr-FR" dirty="0" smtClean="0"/>
              <a:t>Missions </a:t>
            </a:r>
            <a:r>
              <a:rPr lang="fr-FR" dirty="0"/>
              <a:t>diverses </a:t>
            </a:r>
            <a:r>
              <a:rPr lang="fr-FR" dirty="0" smtClean="0"/>
              <a:t>(terrains, participation sans présentation…) </a:t>
            </a:r>
            <a:r>
              <a:rPr lang="fr-FR" i="1" dirty="0" smtClean="0"/>
              <a:t>s’il y a un soutien et financement du laboratoire. </a:t>
            </a:r>
            <a:endParaRPr lang="en-US" i="1" dirty="0"/>
          </a:p>
          <a:p>
            <a:r>
              <a:rPr lang="fr-FR" dirty="0"/>
              <a:t>Dans tous les cas, lettre de soutien du directeur de </a:t>
            </a:r>
            <a:r>
              <a:rPr lang="fr-FR" dirty="0" smtClean="0"/>
              <a:t>thèse, </a:t>
            </a:r>
            <a:r>
              <a:rPr lang="en-US" dirty="0" smtClean="0"/>
              <a:t>budget </a:t>
            </a:r>
            <a:r>
              <a:rPr lang="en-US" dirty="0" err="1" smtClean="0"/>
              <a:t>prévisionnel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553</TotalTime>
  <Words>545</Words>
  <Application>Microsoft Office PowerPoint</Application>
  <PresentationFormat>Affichage à l'écran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Brush Script MT</vt:lpstr>
      <vt:lpstr>Constantia</vt:lpstr>
      <vt:lpstr>Franklin Gothic Book</vt:lpstr>
      <vt:lpstr>Rage Italic</vt:lpstr>
      <vt:lpstr>Punaise</vt:lpstr>
      <vt:lpstr>Réunion de rentrée de l’école doctorale  OMI (Organisations, Marchés, Institutions) </vt:lpstr>
      <vt:lpstr>Présentation PowerPoint</vt:lpstr>
      <vt:lpstr>http://www.univ-paris-est.fr/fr </vt:lpstr>
      <vt:lpstr>Une école doctorale pluridisciplinaire  Sept unités de recherche  </vt:lpstr>
      <vt:lpstr>Les rendez-vous importants</vt:lpstr>
      <vt:lpstr>La formation</vt:lpstr>
      <vt:lpstr>La formation</vt:lpstr>
      <vt:lpstr>Soutiens financiers de l’Université Paris-Est</vt:lpstr>
      <vt:lpstr>Soutien financier de l’école doctorale</vt:lpstr>
      <vt:lpstr>Vos interlocuteurs</vt:lpstr>
      <vt:lpstr>Les textes réglementaires</vt:lpstr>
      <vt:lpstr>Questions ?</vt:lpstr>
      <vt:lpstr>Effectifs</vt:lpstr>
      <vt:lpstr>Présentation PowerPoint</vt:lpstr>
      <vt:lpstr>Journée rentrée école doctorale OMI  mercredi 6 décembre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AEI</dc:creator>
  <cp:lastModifiedBy>nathalie.lourenco</cp:lastModifiedBy>
  <cp:revision>55</cp:revision>
  <dcterms:created xsi:type="dcterms:W3CDTF">2015-12-02T08:50:48Z</dcterms:created>
  <dcterms:modified xsi:type="dcterms:W3CDTF">2017-12-11T07:43:02Z</dcterms:modified>
</cp:coreProperties>
</file>